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Staatliches"/>
      <p:regular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Corbel"/>
      <p:regular r:id="rId33"/>
      <p:bold r:id="rId34"/>
      <p:italic r:id="rId35"/>
      <p:boldItalic r:id="rId36"/>
    </p:embeddedFont>
    <p:embeddedFont>
      <p:font typeface="Montserrat ExtraBold"/>
      <p:bold r:id="rId37"/>
      <p:boldItalic r:id="rId38"/>
    </p:embeddedFont>
    <p:embeddedFont>
      <p:font typeface="Open Sans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.fntdata"/><Relationship Id="rId20" Type="http://schemas.openxmlformats.org/officeDocument/2006/relationships/font" Target="fonts/Staatliches-regular.fntdata"/><Relationship Id="rId42" Type="http://schemas.openxmlformats.org/officeDocument/2006/relationships/font" Target="fonts/OpenSans-boldItalic.fntdata"/><Relationship Id="rId41" Type="http://schemas.openxmlformats.org/officeDocument/2006/relationships/font" Target="fonts/OpenSans-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7.xml"/><Relationship Id="rId33" Type="http://schemas.openxmlformats.org/officeDocument/2006/relationships/font" Target="fonts/Corbel-regular.fntdata"/><Relationship Id="rId10" Type="http://schemas.openxmlformats.org/officeDocument/2006/relationships/slide" Target="slides/slide6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9.xml"/><Relationship Id="rId35" Type="http://schemas.openxmlformats.org/officeDocument/2006/relationships/font" Target="fonts/Corbel-italic.fntdata"/><Relationship Id="rId12" Type="http://schemas.openxmlformats.org/officeDocument/2006/relationships/slide" Target="slides/slide8.xml"/><Relationship Id="rId34" Type="http://schemas.openxmlformats.org/officeDocument/2006/relationships/font" Target="fonts/Corbel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Bold-bold.fntdata"/><Relationship Id="rId14" Type="http://schemas.openxmlformats.org/officeDocument/2006/relationships/slide" Target="slides/slide10.xml"/><Relationship Id="rId36" Type="http://schemas.openxmlformats.org/officeDocument/2006/relationships/font" Target="fonts/Corbel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regular.fntdata"/><Relationship Id="rId16" Type="http://schemas.openxmlformats.org/officeDocument/2006/relationships/slide" Target="slides/slide12.xml"/><Relationship Id="rId38" Type="http://schemas.openxmlformats.org/officeDocument/2006/relationships/font" Target="fonts/MontserratExtraBold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0628e69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0628e69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in modern computing the lines blur 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Software – things you install on your computer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Services – things you access via a webbrowser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things are you gonna collect on each service: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Date acquired/purchased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Expiration date/renewal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SKU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Warranty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Purchase order #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Who has possession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Latest software version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84904dc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84904dc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surface / Attack surface – number of possible points of attack where an authorized access can happen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ee39539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ee39539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surface / Attack surface – number of possible points of attack where an authorized access can happen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6a36be4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6a36be4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surface / Attack surface – number of possible points of attack where an authorized access can happen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b1e9f5e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b1e9f5e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End goal have funders for area introduce NGO ISAC to grantees with benefits of collaboration clear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THE AUDIENCE FOR ENABLING THIS TRANSFORMATION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70a48fb43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70a48fb43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db1e9f5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2db1e9f5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beb3001018_0_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beb3001018_0_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0a48fb4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0a48fb4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70a48fb43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70a48fb43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in modern computing the lines blur 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Software – things </a:t>
            </a:r>
            <a:r>
              <a:rPr lang="en"/>
              <a:t>you</a:t>
            </a:r>
            <a:r>
              <a:rPr lang="en"/>
              <a:t> install on your computer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Services – things you access via a webbrowser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things are you gonna collect on each service: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Date </a:t>
            </a:r>
            <a:r>
              <a:rPr lang="en"/>
              <a:t>acquired/purchased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Expiration</a:t>
            </a:r>
            <a:r>
              <a:rPr lang="en"/>
              <a:t> date/renewal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SKU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Warranty</a:t>
            </a:r>
            <a:r>
              <a:rPr lang="en"/>
              <a:t>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Purchase order #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Who has </a:t>
            </a:r>
            <a:r>
              <a:rPr lang="en"/>
              <a:t>possession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Latest software version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db1e9f5eb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db1e9f5eb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0628e69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0628e69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in modern computing the lines blur 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Software – things you install on your computer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Services – things you access via a webbrowser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things are you gonna collect on each service: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Date acquired/purchased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Expiration date/renewal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SKU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Warranty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Purchase order #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Who has possession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Latest software version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0628e69b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0628e69b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in modern computing the lines blur 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Software – things you install on your computer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Services – things you access via a webbrowser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things are you gonna collect on each service: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Date acquired/purchased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Expiration date/renewal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SKU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Warranty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Purchase order #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Who has possession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Latest software version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0628e69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0628e69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in modern computing the lines blur 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Software – things you install on your computer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Services – things you access via a webbrowser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things are you gonna collect on each service:</a:t>
            </a:r>
            <a:br>
              <a:rPr lang="en"/>
            </a:b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Date acquired/purchased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Expiration date/renewal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SKU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Warranty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Purchase order #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Who has possession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Latest software version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567300"/>
            <a:ext cx="9144000" cy="6447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TLP GREEN</a:t>
            </a:r>
            <a:endParaRPr b="0" i="0" sz="1400" u="none" cap="none" strike="noStrike">
              <a:solidFill>
                <a:srgbClr val="38761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" name="Google Shape;10;p2"/>
          <p:cNvSpPr txBox="1"/>
          <p:nvPr/>
        </p:nvSpPr>
        <p:spPr>
          <a:xfrm>
            <a:off x="8380198" y="4669148"/>
            <a:ext cx="7095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2C2C2C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sz="1200">
              <a:solidFill>
                <a:srgbClr val="2C2C2C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0" y="0"/>
            <a:ext cx="9144000" cy="1413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group of people in a shield&#10;&#10;Description automatically generated" id="14" name="Google Shape;14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29" y="4169344"/>
            <a:ext cx="886452" cy="8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n=-n-done" type="twoColTx">
  <p:cSld name="TITLE_AND_TWO_COLUMNS">
    <p:bg>
      <p:bgPr>
        <a:solidFill>
          <a:srgbClr val="F3F3F3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4567300"/>
            <a:ext cx="9144000" cy="6447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TLP GREEN</a:t>
            </a:r>
            <a:endParaRPr b="0" i="0" sz="1400" u="none" cap="none" strike="noStrike">
              <a:solidFill>
                <a:srgbClr val="38761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707725" y="887075"/>
            <a:ext cx="80454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2" type="body"/>
          </p:nvPr>
        </p:nvSpPr>
        <p:spPr>
          <a:xfrm>
            <a:off x="5611975" y="1018900"/>
            <a:ext cx="3475500" cy="4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/>
          <p:nvPr/>
        </p:nvSpPr>
        <p:spPr>
          <a:xfrm>
            <a:off x="0" y="0"/>
            <a:ext cx="9144000" cy="1413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group of people in a shield&#10;&#10;Description automatically generated"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29" y="4169344"/>
            <a:ext cx="886452" cy="8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- really">
  <p:cSld name="TITLE_AND_TWO_COLUMNS_1">
    <p:bg>
      <p:bgPr>
        <a:solidFill>
          <a:srgbClr val="F3F3F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4567300"/>
            <a:ext cx="9144000" cy="6447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38761D"/>
                </a:solidFill>
                <a:latin typeface="Corbel"/>
                <a:ea typeface="Corbel"/>
                <a:cs typeface="Corbel"/>
                <a:sym typeface="Corbel"/>
              </a:rPr>
              <a:t>TLP GREEN</a:t>
            </a:r>
            <a:endParaRPr b="0" i="0" sz="1400" u="none" cap="none" strike="noStrike">
              <a:solidFill>
                <a:srgbClr val="38761D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0" y="0"/>
            <a:ext cx="9144000" cy="141300"/>
          </a:xfrm>
          <a:prstGeom prst="rect">
            <a:avLst/>
          </a:prstGeom>
          <a:solidFill>
            <a:srgbClr val="099B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A group of people in a shield&#10;&#10;Description automatically generated"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329" y="4169344"/>
            <a:ext cx="886452" cy="884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Montserrat ExtraBold"/>
              <a:buNone/>
              <a:defRPr sz="2800">
                <a:solidFill>
                  <a:schemeClr val="accent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Montserrat"/>
              <a:buChar char="●"/>
              <a:defRPr sz="18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●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Montserrat"/>
              <a:buChar char="○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Montserrat"/>
              <a:buChar char="■"/>
              <a:defRPr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hyperlink" Target="https://www.ngoisac.org/" TargetMode="External"/><Relationship Id="rId5" Type="http://schemas.openxmlformats.org/officeDocument/2006/relationships/hyperlink" Target="mailto:membership@ngoisac.or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spreadsheets/d/1iMPDCJ4JuK84xRPQnT8fvxqCSwC-clL-nWd0X_yPmuo/edit?gid=1400650108#gid=1400650108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mo.snipeitapp.com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ngoisac.org/" TargetMode="External"/><Relationship Id="rId4" Type="http://schemas.openxmlformats.org/officeDocument/2006/relationships/hyperlink" Target="mailto:membership@ngoisac.or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spreadsheets/d/1iMPDCJ4JuK84xRPQnT8fvxqCSwC-clL-nWd0X_yPmuo/edit?gid=0#gid=0" TargetMode="External"/><Relationship Id="rId4" Type="http://schemas.openxmlformats.org/officeDocument/2006/relationships/hyperlink" Target="https://snipeitapp.com" TargetMode="External"/><Relationship Id="rId9" Type="http://schemas.openxmlformats.org/officeDocument/2006/relationships/image" Target="../media/image2.jpg"/><Relationship Id="rId5" Type="http://schemas.openxmlformats.org/officeDocument/2006/relationships/hyperlink" Target="https://www.assetpanda.com" TargetMode="External"/><Relationship Id="rId6" Type="http://schemas.openxmlformats.org/officeDocument/2006/relationships/hyperlink" Target="https://www.lansweeper.com/" TargetMode="External"/><Relationship Id="rId7" Type="http://schemas.openxmlformats.org/officeDocument/2006/relationships/hyperlink" Target="https://www.sevcosecurity.com/" TargetMode="External"/><Relationship Id="rId8" Type="http://schemas.openxmlformats.org/officeDocument/2006/relationships/hyperlink" Target="https://www.axonius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ctrTitle"/>
          </p:nvPr>
        </p:nvSpPr>
        <p:spPr>
          <a:xfrm>
            <a:off x="2175900" y="174885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NGO-ISAC</a:t>
            </a:r>
            <a:endParaRPr/>
          </a:p>
        </p:txBody>
      </p:sp>
      <p:sp>
        <p:nvSpPr>
          <p:cNvPr id="42" name="Google Shape;42;p8"/>
          <p:cNvSpPr txBox="1"/>
          <p:nvPr>
            <p:ph type="ctrTitle"/>
          </p:nvPr>
        </p:nvSpPr>
        <p:spPr>
          <a:xfrm>
            <a:off x="1649450" y="2161050"/>
            <a:ext cx="5524200" cy="8214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Assets Inventory Development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" name="Google Shape;43;p8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3382350" y="133100"/>
            <a:ext cx="2379300" cy="178742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idx="1" type="subTitle"/>
          </p:nvPr>
        </p:nvSpPr>
        <p:spPr>
          <a:xfrm>
            <a:off x="2601900" y="3107575"/>
            <a:ext cx="3940200" cy="8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https://www.ngoisac.org/</a:t>
            </a:r>
            <a:br>
              <a:rPr lang="en" sz="1100"/>
            </a:br>
            <a:r>
              <a:rPr lang="en" sz="1100" u="sng">
                <a:solidFill>
                  <a:schemeClr val="hlink"/>
                </a:solidFill>
                <a:hlinkClick r:id="rId5"/>
              </a:rPr>
              <a:t>membership@ngoisac.org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Cloud Hosted Services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Cloud root </a:t>
            </a:r>
            <a:r>
              <a:rPr lang="en"/>
              <a:t>accounts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DNS (godaddy, route53, cloudflare)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Email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Web Hosting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Wordpress, Drupal, Wix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CDN (content delivery Network)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Payment processing (stripe, square)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SSL certificates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Expiry dates sneak 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Financial (Intuit, banking, bill.com)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Janitorial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web services diagram with zero trust and microservices" id="121" name="Google Shape;121;p17"/>
          <p:cNvPicPr preferRelativeResize="0"/>
          <p:nvPr/>
        </p:nvPicPr>
        <p:blipFill rotWithShape="1">
          <a:blip r:embed="rId3">
            <a:alphaModFix/>
          </a:blip>
          <a:srcRect b="0" l="0" r="0" t="8079"/>
          <a:stretch/>
        </p:blipFill>
        <p:spPr>
          <a:xfrm>
            <a:off x="4744775" y="496600"/>
            <a:ext cx="4399226" cy="404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938500" y="445025"/>
            <a:ext cx="6290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Inventory Utility</a:t>
            </a:r>
            <a:endParaRPr/>
          </a:p>
        </p:txBody>
      </p:sp>
      <p:sp>
        <p:nvSpPr>
          <p:cNvPr id="127" name="Google Shape;127;p18"/>
          <p:cNvSpPr txBox="1"/>
          <p:nvPr>
            <p:ph idx="2" type="body"/>
          </p:nvPr>
        </p:nvSpPr>
        <p:spPr>
          <a:xfrm>
            <a:off x="4842300" y="1249125"/>
            <a:ext cx="40410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Why is this valuable?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new vulnerabilities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Plan updates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Bake in </a:t>
            </a:r>
            <a:r>
              <a:rPr lang="en"/>
              <a:t>observability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Support</a:t>
            </a:r>
            <a:r>
              <a:rPr lang="en"/>
              <a:t> incident response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938500" y="445025"/>
            <a:ext cx="6290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938500" y="949500"/>
            <a:ext cx="7794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Google Sheets -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IT Inventory Template from Rip Rap - Google Sheets</a:t>
            </a:r>
            <a:endParaRPr b="1"/>
          </a:p>
        </p:txBody>
      </p:sp>
      <p:cxnSp>
        <p:nvCxnSpPr>
          <p:cNvPr id="134" name="Google Shape;134;p1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b="47017" l="0" r="0" t="0"/>
          <a:stretch/>
        </p:blipFill>
        <p:spPr>
          <a:xfrm>
            <a:off x="94525" y="1464874"/>
            <a:ext cx="7134675" cy="19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 rotWithShape="1">
          <a:blip r:embed="rId5">
            <a:alphaModFix/>
          </a:blip>
          <a:srcRect b="51869" l="0" r="0" t="0"/>
          <a:stretch/>
        </p:blipFill>
        <p:spPr>
          <a:xfrm>
            <a:off x="1842125" y="3208526"/>
            <a:ext cx="7196275" cy="128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938500" y="445025"/>
            <a:ext cx="6290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82000" y="1284075"/>
            <a:ext cx="37425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Snipe-IT live DEMO</a:t>
            </a:r>
            <a:br>
              <a:rPr b="1" lang="en"/>
            </a:br>
            <a:r>
              <a:rPr b="1" lang="en" u="sng">
                <a:solidFill>
                  <a:schemeClr val="hlink"/>
                </a:solidFill>
                <a:hlinkClick r:id="rId3"/>
              </a:rPr>
              <a:t>https://demo.snipeitapp.com/</a:t>
            </a:r>
            <a:endParaRPr b="1"/>
          </a:p>
        </p:txBody>
      </p:sp>
      <p:pic>
        <p:nvPicPr>
          <p:cNvPr id="143" name="Google Shape;14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6626" y="445025"/>
            <a:ext cx="5259173" cy="405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938500" y="445025"/>
            <a:ext cx="7035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Inventory Review</a:t>
            </a:r>
            <a:endParaRPr/>
          </a:p>
        </p:txBody>
      </p:sp>
      <p:cxnSp>
        <p:nvCxnSpPr>
          <p:cNvPr id="149" name="Google Shape;149;p21"/>
          <p:cNvCxnSpPr/>
          <p:nvPr/>
        </p:nvCxnSpPr>
        <p:spPr>
          <a:xfrm>
            <a:off x="5209825" y="1705200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155B55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50" name="Google Shape;150;p21"/>
          <p:cNvCxnSpPr/>
          <p:nvPr/>
        </p:nvCxnSpPr>
        <p:spPr>
          <a:xfrm>
            <a:off x="5209825" y="3648300"/>
            <a:ext cx="1286700" cy="0"/>
          </a:xfrm>
          <a:prstGeom prst="straightConnector1">
            <a:avLst/>
          </a:prstGeom>
          <a:noFill/>
          <a:ln cap="flat" cmpd="sng" w="9525">
            <a:solidFill>
              <a:srgbClr val="1B786F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51" name="Google Shape;151;p21"/>
          <p:cNvGrpSpPr/>
          <p:nvPr/>
        </p:nvGrpSpPr>
        <p:grpSpPr>
          <a:xfrm>
            <a:off x="5209825" y="1156950"/>
            <a:ext cx="3469100" cy="1289700"/>
            <a:chOff x="5209825" y="1156950"/>
            <a:chExt cx="3469100" cy="1289700"/>
          </a:xfrm>
        </p:grpSpPr>
        <p:sp>
          <p:nvSpPr>
            <p:cNvPr id="152" name="Google Shape;152;p21"/>
            <p:cNvSpPr txBox="1"/>
            <p:nvPr/>
          </p:nvSpPr>
          <p:spPr>
            <a:xfrm>
              <a:off x="6554925" y="11569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 sz="1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br>
                <a:rPr lang="en" sz="1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br>
                <a:rPr lang="en" sz="1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1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2. Gather Asset </a:t>
              </a:r>
              <a:br>
                <a:rPr lang="en" sz="1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 sz="13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Inventory Information</a:t>
              </a:r>
              <a:endPara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b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b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3" name="Google Shape;153;p21"/>
            <p:cNvCxnSpPr/>
            <p:nvPr/>
          </p:nvCxnSpPr>
          <p:spPr>
            <a:xfrm>
              <a:off x="5209825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55B55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154" name="Google Shape;154;p21"/>
          <p:cNvGrpSpPr/>
          <p:nvPr/>
        </p:nvGrpSpPr>
        <p:grpSpPr>
          <a:xfrm>
            <a:off x="5209825" y="3343425"/>
            <a:ext cx="3757125" cy="1289700"/>
            <a:chOff x="5209825" y="3343425"/>
            <a:chExt cx="3757125" cy="1289700"/>
          </a:xfrm>
        </p:grpSpPr>
        <p:sp>
          <p:nvSpPr>
            <p:cNvPr id="155" name="Google Shape;155;p21"/>
            <p:cNvSpPr txBox="1"/>
            <p:nvPr/>
          </p:nvSpPr>
          <p:spPr>
            <a:xfrm>
              <a:off x="6105550" y="3343425"/>
              <a:ext cx="28614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 . Keep Asset Inventory</a:t>
              </a:r>
              <a:b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</a:br>
              <a:r>
                <a:rPr lang="en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Tool up to date with current assets</a:t>
              </a:r>
              <a:endPara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6" name="Google Shape;156;p21"/>
            <p:cNvCxnSpPr/>
            <p:nvPr/>
          </p:nvCxnSpPr>
          <p:spPr>
            <a:xfrm>
              <a:off x="5209825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rgbClr val="1B786F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157" name="Google Shape;157;p21"/>
          <p:cNvSpPr txBox="1"/>
          <p:nvPr/>
        </p:nvSpPr>
        <p:spPr>
          <a:xfrm>
            <a:off x="-202025" y="1502000"/>
            <a:ext cx="31047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Decide on Asset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Inventory Tool</a:t>
            </a:r>
            <a:r>
              <a:rPr lang="en" sz="900">
                <a:latin typeface="Roboto"/>
                <a:ea typeface="Roboto"/>
                <a:cs typeface="Roboto"/>
                <a:sym typeface="Roboto"/>
              </a:rPr>
              <a:t>.</a:t>
            </a:r>
            <a:endParaRPr b="1" sz="9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1"/>
          <p:cNvCxnSpPr/>
          <p:nvPr/>
        </p:nvCxnSpPr>
        <p:spPr>
          <a:xfrm rot="10800000">
            <a:off x="2824950" y="2022900"/>
            <a:ext cx="993900" cy="15000"/>
          </a:xfrm>
          <a:prstGeom prst="straightConnector1">
            <a:avLst/>
          </a:prstGeom>
          <a:noFill/>
          <a:ln cap="flat" cmpd="sng" w="9525">
            <a:solidFill>
              <a:srgbClr val="1F887E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9" name="Google Shape;159;p21"/>
          <p:cNvSpPr txBox="1"/>
          <p:nvPr/>
        </p:nvSpPr>
        <p:spPr>
          <a:xfrm>
            <a:off x="142325" y="3458050"/>
            <a:ext cx="26457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Use Asset Inventory Tool to make decisions</a:t>
            </a:r>
            <a:endParaRPr b="1"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0" name="Google Shape;160;p21"/>
          <p:cNvCxnSpPr/>
          <p:nvPr/>
        </p:nvCxnSpPr>
        <p:spPr>
          <a:xfrm rot="10800000">
            <a:off x="2817775" y="3910825"/>
            <a:ext cx="1311000" cy="0"/>
          </a:xfrm>
          <a:prstGeom prst="straightConnector1">
            <a:avLst/>
          </a:prstGeom>
          <a:noFill/>
          <a:ln cap="flat" cmpd="sng" w="9525">
            <a:solidFill>
              <a:srgbClr val="1D7E75"/>
            </a:solidFill>
            <a:prstDash val="solid"/>
            <a:round/>
            <a:headEnd len="sm" w="sm" type="none"/>
            <a:tailEnd len="med" w="med" type="oval"/>
          </a:ln>
        </p:spPr>
      </p:cxnSp>
      <p:grpSp>
        <p:nvGrpSpPr>
          <p:cNvPr id="161" name="Google Shape;161;p21"/>
          <p:cNvGrpSpPr/>
          <p:nvPr/>
        </p:nvGrpSpPr>
        <p:grpSpPr>
          <a:xfrm>
            <a:off x="2378762" y="655742"/>
            <a:ext cx="4404766" cy="4411563"/>
            <a:chOff x="2675582" y="676586"/>
            <a:chExt cx="3793942" cy="3790328"/>
          </a:xfrm>
        </p:grpSpPr>
        <p:sp>
          <p:nvSpPr>
            <p:cNvPr id="162" name="Google Shape;162;p21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fmla="val 12622480" name="adj1"/>
                <a:gd fmla="val 18176457" name="adj2"/>
                <a:gd fmla="val 20786" name="adj3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fmla="val 12564381" name="adj1"/>
                <a:gd fmla="val 18346131" name="adj2"/>
                <a:gd fmla="val 20844" name="adj3"/>
              </a:avLst>
            </a:prstGeom>
            <a:solidFill>
              <a:srgbClr val="155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1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fmla="val 12622480" name="adj1"/>
                <a:gd fmla="val 18081133" name="adj2"/>
                <a:gd fmla="val 20809" name="adj3"/>
              </a:avLst>
            </a:prstGeom>
            <a:solidFill>
              <a:srgbClr val="1B78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6" name="Google Shape;166;p21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167" name="Google Shape;167;p2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B786F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B78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21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170" name="Google Shape;170;p2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" name="Google Shape;172;p21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173" name="Google Shape;173;p2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F887E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" name="Google Shape;175;p21"/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" name="Google Shape;176;p21"/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" name="Google Shape;177;p21"/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8" name="Google Shape;178;p21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179" name="Google Shape;179;p21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rgbClr val="155B55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rgbClr val="155B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" name="Google Shape;181;p21"/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87" name="Google Shape;187;p22"/>
          <p:cNvSpPr txBox="1"/>
          <p:nvPr>
            <p:ph idx="1" type="subTitle"/>
          </p:nvPr>
        </p:nvSpPr>
        <p:spPr>
          <a:xfrm>
            <a:off x="2105700" y="2631225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https://www.ngoisac.org/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 sz="1300">
                <a:solidFill>
                  <a:schemeClr val="lt2"/>
                </a:solidFill>
              </a:rPr>
            </a:br>
            <a:r>
              <a:rPr lang="en" sz="13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membership@ngoisac.org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938500" y="445025"/>
            <a:ext cx="72891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Assets Inventory Development</a:t>
            </a:r>
            <a:br>
              <a:rPr lang="en"/>
            </a:br>
            <a:r>
              <a:rPr lang="en"/>
              <a:t>(knowing what you have)</a:t>
            </a:r>
            <a:endParaRPr/>
          </a:p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938500" y="1296200"/>
            <a:ext cx="73368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Know  What  You Protect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Up To Date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Inventory 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Persons 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Devices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b="1" lang="en"/>
              <a:t>Locations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Inform your Configuration Strategy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51" name="Google Shape;51;p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Assets – A thing, device, person, or location that provides value to an organization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Device – Computer, phone, smart speaker, or possession that is used by a teammate or the organization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License – a permit to use software, device, or service that used by a teammate or the organization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People – staff, volunteers, </a:t>
            </a:r>
            <a:r>
              <a:rPr b="1" lang="en" sz="1600"/>
              <a:t>principals, surrogates that function within the organization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Services – Products by companies outside the organization</a:t>
            </a:r>
            <a:endParaRPr b="1"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58" name="Google Shape;58;p10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8308825" y="4516074"/>
            <a:ext cx="835174" cy="6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938500" y="445025"/>
            <a:ext cx="5947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Management Tooling</a:t>
            </a:r>
            <a:endParaRPr/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707725" y="887075"/>
            <a:ext cx="80454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Asset database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Spreadsheet-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example from Rip Rap Security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Specialized Tools</a:t>
            </a:r>
            <a:br>
              <a:rPr b="1" lang="en"/>
            </a:b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Snipe-IT</a:t>
            </a:r>
            <a:r>
              <a:rPr b="1" lang="en"/>
              <a:t> (free open source self-hosted tool)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>
                <a:solidFill>
                  <a:schemeClr val="hlink"/>
                </a:solidFill>
                <a:hlinkClick r:id="rId5"/>
              </a:rPr>
              <a:t>Asset Panda</a:t>
            </a:r>
            <a:r>
              <a:rPr b="1" lang="en"/>
              <a:t> (hosted service)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>
                <a:solidFill>
                  <a:schemeClr val="hlink"/>
                </a:solidFill>
                <a:hlinkClick r:id="rId6"/>
              </a:rPr>
              <a:t>Lansweeper</a:t>
            </a:r>
            <a:r>
              <a:rPr b="1" lang="en"/>
              <a:t> (on prem and hosted for mature orgs)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>
                <a:solidFill>
                  <a:schemeClr val="hlink"/>
                </a:solidFill>
                <a:hlinkClick r:id="rId7"/>
              </a:rPr>
              <a:t>SevCo</a:t>
            </a:r>
            <a:r>
              <a:rPr b="1" lang="en"/>
              <a:t> (more mature hosted service)</a:t>
            </a:r>
            <a:endParaRPr b="1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u="sng">
                <a:solidFill>
                  <a:schemeClr val="hlink"/>
                </a:solidFill>
                <a:hlinkClick r:id="rId8"/>
              </a:rPr>
              <a:t>Axonius</a:t>
            </a:r>
            <a:r>
              <a:rPr b="1" lang="en"/>
              <a:t> (much more mature hosted service)</a:t>
            </a:r>
            <a:endParaRPr b="1"/>
          </a:p>
        </p:txBody>
      </p:sp>
      <p:pic>
        <p:nvPicPr>
          <p:cNvPr descr="Industrial Cyber Security – Asset Inventory - Sandalwood Engineering &amp;  Ergonomics" id="65" name="Google Shape;65;p1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28450" y="702575"/>
            <a:ext cx="377190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Personnel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Employees, Surrogates, Volunteers, Contractors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Devices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Laptops, Desktops, Servers, Printers, Phones, Accessories, personal devices that connect to organization services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Software and Licenses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Operating system, Office productivity, Creative productivity, Developer Tools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Services</a:t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Cloud Hosted Services, DNS, Web Hosting, SSL certificates, Office Cleaning/Trash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755575" y="1072625"/>
            <a:ext cx="2793300" cy="3651900"/>
          </a:xfrm>
          <a:prstGeom prst="chevron">
            <a:avLst>
              <a:gd fmla="val 27421" name="adj"/>
            </a:avLst>
          </a:prstGeom>
          <a:solidFill>
            <a:schemeClr val="accent5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1321100" y="1114950"/>
            <a:ext cx="1954500" cy="3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taatliches"/>
                <a:ea typeface="Staatliches"/>
                <a:cs typeface="Staatliches"/>
                <a:sym typeface="Staatliches"/>
              </a:rPr>
              <a:t>Gather Asset Information</a:t>
            </a:r>
            <a:endParaRPr b="1" sz="1800">
              <a:solidFill>
                <a:schemeClr val="lt1"/>
              </a:solidFill>
              <a:latin typeface="Staatliches"/>
              <a:ea typeface="Staatliches"/>
              <a:cs typeface="Staatliches"/>
              <a:sym typeface="Staatlich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AutoNum type="arabicPeriod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personnel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AutoNum type="arabicPeriod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devices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AutoNum type="arabicPeriod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software licenses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AutoNum type="arabicPeriod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8" name="Google Shape;78;p13"/>
          <p:cNvGrpSpPr/>
          <p:nvPr/>
        </p:nvGrpSpPr>
        <p:grpSpPr>
          <a:xfrm rot="-5400000">
            <a:off x="4650909" y="762823"/>
            <a:ext cx="3676573" cy="3668559"/>
            <a:chOff x="2902488" y="902232"/>
            <a:chExt cx="3339000" cy="3339000"/>
          </a:xfrm>
        </p:grpSpPr>
        <p:sp>
          <p:nvSpPr>
            <p:cNvPr id="79" name="Google Shape;79;p13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21577108" name="adj1"/>
                <a:gd fmla="val 16214886" name="adj2"/>
              </a:avLst>
            </a:prstGeom>
            <a:solidFill>
              <a:schemeClr val="accent5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81" name="Google Shape;81;p13"/>
          <p:cNvSpPr/>
          <p:nvPr/>
        </p:nvSpPr>
        <p:spPr>
          <a:xfrm>
            <a:off x="3928450" y="1811315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3925200" y="1811300"/>
            <a:ext cx="15690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Services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3" name="Google Shape;83;p13"/>
          <p:cNvSpPr/>
          <p:nvPr/>
        </p:nvSpPr>
        <p:spPr>
          <a:xfrm>
            <a:off x="5705578" y="208350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13"/>
          <p:cNvSpPr/>
          <p:nvPr/>
        </p:nvSpPr>
        <p:spPr>
          <a:xfrm>
            <a:off x="5653489" y="3345592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7325649" y="1811303"/>
            <a:ext cx="1569000" cy="1572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200025" rotWithShape="0" algn="bl" dir="7500000" dist="114300">
              <a:schemeClr val="dk1">
                <a:alpha val="41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5705575" y="208350"/>
            <a:ext cx="15690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Personnel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5705575" y="3383225"/>
            <a:ext cx="15162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Software</a:t>
            </a:r>
            <a:endParaRPr sz="1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7378525" y="1811300"/>
            <a:ext cx="1516200" cy="1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Devices</a:t>
            </a:r>
            <a:endParaRPr sz="1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6322824" y="208351"/>
            <a:ext cx="3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6330265" y="3275278"/>
            <a:ext cx="3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8022519" y="1786953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481113" y="1793100"/>
            <a:ext cx="3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755575" y="131225"/>
            <a:ext cx="7302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Collection Cycle 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Personnel</a:t>
            </a:r>
            <a:endParaRPr/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Employees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Volunteers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Contractors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Legal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Financial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Proxies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Update the org chart.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rg chart with cartoon birds"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675" y="13335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Devices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549300" y="717400"/>
            <a:ext cx="80454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Laptops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Desktops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Printers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Phones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Accessories,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A/V hardware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Network devices (firewall, router, …)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Personal devices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Devices that begin with smart or i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Identify</a:t>
            </a:r>
            <a:r>
              <a:rPr lang="en"/>
              <a:t> retirement candidates.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Blade Runner – 20 November 2019 | November 2019 was when it … | Flickr"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850" y="77700"/>
            <a:ext cx="4489600" cy="44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rning money cartoon"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3350"/>
            <a:ext cx="4033199" cy="403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>
            <p:ph type="title"/>
          </p:nvPr>
        </p:nvSpPr>
        <p:spPr>
          <a:xfrm>
            <a:off x="505300" y="141300"/>
            <a:ext cx="7979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Licenses &amp; Software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5020750" y="553350"/>
            <a:ext cx="4033200" cy="3849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Licence key numbers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Locked licenses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Node locked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Hardware tokens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Credentials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Operating 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Adobe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Developer Tools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API keys -&gt; vaults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Leverage the</a:t>
            </a:r>
            <a:r>
              <a:rPr lang="en">
                <a:solidFill>
                  <a:schemeClr val="dk1"/>
                </a:solidFill>
              </a:rPr>
              <a:t> password manager for secrets. </a:t>
            </a:r>
            <a:r>
              <a:rPr lang="en"/>
              <a:t>Look for overlaps, expired, </a:t>
            </a:r>
            <a:r>
              <a:rPr lang="en"/>
              <a:t>redundancies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r">
  <a:themeElements>
    <a:clrScheme name="Simple Light">
      <a:dk1>
        <a:srgbClr val="001633"/>
      </a:dk1>
      <a:lt1>
        <a:srgbClr val="001633"/>
      </a:lt1>
      <a:dk2>
        <a:srgbClr val="001633"/>
      </a:dk2>
      <a:lt2>
        <a:srgbClr val="001633"/>
      </a:lt2>
      <a:accent1>
        <a:srgbClr val="0000FF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00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